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embeddedFontLst>
    <p:embeddedFont>
      <p:font typeface="Amatic SC" panose="00000500000000000000" pitchFamily="2" charset="-79"/>
      <p:regular r:id="rId26"/>
      <p:bold r:id="rId27"/>
    </p:embeddedFont>
    <p:embeddedFont>
      <p:font typeface="Comic Sans MS" panose="030F0702030302020204" pitchFamily="66" charset="0"/>
      <p:regular r:id="rId28"/>
      <p:bold r:id="rId29"/>
      <p:italic r:id="rId30"/>
      <p:boldItalic r:id="rId31"/>
    </p:embeddedFont>
    <p:embeddedFont>
      <p:font typeface="Roboto" panose="02000000000000000000" pitchFamily="2" charset="0"/>
      <p:regular r:id="rId32"/>
      <p:bold r:id="rId33"/>
      <p:italic r:id="rId34"/>
      <p:boldItalic r:id="rId35"/>
    </p:embeddedFont>
    <p:embeddedFont>
      <p:font typeface="Source Code Pro" panose="020B0509030403020204" pitchFamily="49"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99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c71dd62e8c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c71dd62e8c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c71dd62e8c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c71dd62e8c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c71dd62e8c_0_10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c71dd62e8c_0_1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c71dd62e8c_0_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c71dd62e8c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c71dd62e8c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c71dd62e8c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71dd62e8c_0_10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71dd62e8c_0_1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c71dd62e8c_0_1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c71dd62e8c_0_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c71dd62e8c_0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c71dd62e8c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c71dd62e8c_0_10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c71dd62e8c_0_10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c71dd62e8c_0_10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c71dd62e8c_0_1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c71dd62e8c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c71dd62e8c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c71dd62e8c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c71dd62e8c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c71dd62e8c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c71dd62e8c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c71dd62e8c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c71dd62e8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c71dd62e8c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c71dd62e8c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c71dd62e8c_0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c71dd62e8c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c71dd62e8c_0_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c71dd62e8c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Google Shape;12;p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rm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0"/>
              </a:spcBef>
              <a:spcAft>
                <a:spcPts val="0"/>
              </a:spcAft>
              <a:buClr>
                <a:schemeClr val="accent1"/>
              </a:buClr>
              <a:buSzPts val="1400"/>
              <a:buChar char="■"/>
              <a:defRPr>
                <a:solidFill>
                  <a:schemeClr val="accent1"/>
                </a:solidFill>
                <a:highlight>
                  <a:schemeClr val="dk1"/>
                </a:highlight>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Google Shape;19;p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5"/>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Google Shape;40;p9"/>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0"/>
              </a:spcBef>
              <a:spcAft>
                <a:spcPts val="0"/>
              </a:spcAft>
              <a:buClr>
                <a:schemeClr val="accent1"/>
              </a:buClr>
              <a:buSzPts val="1400"/>
              <a:buChar char="○"/>
              <a:defRPr>
                <a:solidFill>
                  <a:schemeClr val="accent1"/>
                </a:solidFill>
                <a:highlight>
                  <a:schemeClr val="lt1"/>
                </a:highlight>
              </a:defRPr>
            </a:lvl2pPr>
            <a:lvl3pPr marL="1371600" lvl="2" indent="-317500">
              <a:spcBef>
                <a:spcPts val="0"/>
              </a:spcBef>
              <a:spcAft>
                <a:spcPts val="0"/>
              </a:spcAft>
              <a:buClr>
                <a:schemeClr val="accent1"/>
              </a:buClr>
              <a:buSzPts val="1400"/>
              <a:buChar char="■"/>
              <a:defRPr>
                <a:solidFill>
                  <a:schemeClr val="accent1"/>
                </a:solidFill>
                <a:highlight>
                  <a:schemeClr val="lt1"/>
                </a:highlight>
              </a:defRPr>
            </a:lvl3pPr>
            <a:lvl4pPr marL="1828800" lvl="3" indent="-317500">
              <a:spcBef>
                <a:spcPts val="0"/>
              </a:spcBef>
              <a:spcAft>
                <a:spcPts val="0"/>
              </a:spcAft>
              <a:buClr>
                <a:schemeClr val="accent1"/>
              </a:buClr>
              <a:buSzPts val="1400"/>
              <a:buChar char="●"/>
              <a:defRPr>
                <a:solidFill>
                  <a:schemeClr val="accent1"/>
                </a:solidFill>
                <a:highlight>
                  <a:schemeClr val="lt1"/>
                </a:highlight>
              </a:defRPr>
            </a:lvl4pPr>
            <a:lvl5pPr marL="2286000" lvl="4" indent="-317500">
              <a:spcBef>
                <a:spcPts val="0"/>
              </a:spcBef>
              <a:spcAft>
                <a:spcPts val="0"/>
              </a:spcAft>
              <a:buClr>
                <a:schemeClr val="accent1"/>
              </a:buClr>
              <a:buSzPts val="1400"/>
              <a:buChar char="○"/>
              <a:defRPr>
                <a:solidFill>
                  <a:schemeClr val="accent1"/>
                </a:solidFill>
                <a:highlight>
                  <a:schemeClr val="lt1"/>
                </a:highlight>
              </a:defRPr>
            </a:lvl5pPr>
            <a:lvl6pPr marL="2743200" lvl="5" indent="-317500">
              <a:spcBef>
                <a:spcPts val="0"/>
              </a:spcBef>
              <a:spcAft>
                <a:spcPts val="0"/>
              </a:spcAft>
              <a:buClr>
                <a:schemeClr val="accent1"/>
              </a:buClr>
              <a:buSzPts val="1400"/>
              <a:buChar char="■"/>
              <a:defRPr>
                <a:solidFill>
                  <a:schemeClr val="accent1"/>
                </a:solidFill>
                <a:highlight>
                  <a:schemeClr val="lt1"/>
                </a:highlight>
              </a:defRPr>
            </a:lvl6pPr>
            <a:lvl7pPr marL="3200400" lvl="6" indent="-317500">
              <a:spcBef>
                <a:spcPts val="0"/>
              </a:spcBef>
              <a:spcAft>
                <a:spcPts val="0"/>
              </a:spcAft>
              <a:buClr>
                <a:schemeClr val="accent1"/>
              </a:buClr>
              <a:buSzPts val="1400"/>
              <a:buChar char="●"/>
              <a:defRPr>
                <a:solidFill>
                  <a:schemeClr val="accent1"/>
                </a:solidFill>
                <a:highlight>
                  <a:schemeClr val="lt1"/>
                </a:highlight>
              </a:defRPr>
            </a:lvl7pPr>
            <a:lvl8pPr marL="3657600" lvl="7" indent="-317500">
              <a:spcBef>
                <a:spcPts val="0"/>
              </a:spcBef>
              <a:spcAft>
                <a:spcPts val="0"/>
              </a:spcAft>
              <a:buClr>
                <a:schemeClr val="accent1"/>
              </a:buClr>
              <a:buSzPts val="1400"/>
              <a:buChar char="○"/>
              <a:defRPr>
                <a:solidFill>
                  <a:schemeClr val="accent1"/>
                </a:solidFill>
                <a:highlight>
                  <a:schemeClr val="lt1"/>
                </a:highlight>
              </a:defRPr>
            </a:lvl8pPr>
            <a:lvl9pPr marL="4114800" lvl="8" indent="-317500">
              <a:spcBef>
                <a:spcPts val="0"/>
              </a:spcBef>
              <a:spcAft>
                <a:spcPts val="0"/>
              </a:spcAft>
              <a:buClr>
                <a:schemeClr val="accent1"/>
              </a:buClr>
              <a:buSzPts val="1400"/>
              <a:buChar char="■"/>
              <a:defRPr>
                <a:solidFill>
                  <a:schemeClr val="accent1"/>
                </a:solidFill>
                <a:highlight>
                  <a:schemeClr val="lt1"/>
                </a:highlight>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cloud.google.com/solutions/machine-learning/mlops-continuous-delivery-and-automation-pipelines-in-machine-learning"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hyperlink" Target="https://azure.microsoft.com/mediahandler/files/resourcefiles/mlops-infographic/MLOps%20Infographic.pdf" TargetMode="External"/><Relationship Id="rId4" Type="http://schemas.openxmlformats.org/officeDocument/2006/relationships/hyperlink" Target="https://blogs.nvidia.com/blog/2020/09/03/what-is-mlops/"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Nuts and BOLTS of MLOps</a:t>
            </a:r>
            <a:endParaRPr/>
          </a:p>
        </p:txBody>
      </p:sp>
      <p:sp>
        <p:nvSpPr>
          <p:cNvPr id="57" name="Google Shape;57;p13"/>
          <p:cNvSpPr txBox="1">
            <a:spLocks noGrp="1"/>
          </p:cNvSpPr>
          <p:nvPr>
            <p:ph type="subTitle" idx="1"/>
          </p:nvPr>
        </p:nvSpPr>
        <p:spPr>
          <a:xfrm>
            <a:off x="311700" y="3599100"/>
            <a:ext cx="8520600" cy="1262400"/>
          </a:xfrm>
          <a:prstGeom prst="rect">
            <a:avLst/>
          </a:prstGeom>
        </p:spPr>
        <p:txBody>
          <a:bodyPr spcFirstLastPara="1" wrap="square" lIns="91425" tIns="91425" rIns="91425" bIns="91425" anchor="ctr" anchorCtr="0">
            <a:normAutofit fontScale="92500"/>
          </a:bodyPr>
          <a:lstStyle/>
          <a:p>
            <a:pPr marL="0" lvl="0" indent="0" algn="ctr" rtl="0">
              <a:spcBef>
                <a:spcPts val="0"/>
              </a:spcBef>
              <a:spcAft>
                <a:spcPts val="0"/>
              </a:spcAft>
              <a:buNone/>
            </a:pPr>
            <a:r>
              <a:rPr lang="en" sz="2700"/>
              <a:t>MLOps 101</a:t>
            </a:r>
            <a:endParaRPr sz="2700"/>
          </a:p>
          <a:p>
            <a:pPr marL="0" lvl="0" indent="0" algn="ctr" rtl="0">
              <a:spcBef>
                <a:spcPts val="0"/>
              </a:spcBef>
              <a:spcAft>
                <a:spcPts val="0"/>
              </a:spcAft>
              <a:buNone/>
            </a:pPr>
            <a:endParaRPr sz="2700"/>
          </a:p>
          <a:p>
            <a:pPr marL="457200" lvl="0" indent="-400050" algn="ctr" rtl="0">
              <a:spcBef>
                <a:spcPts val="0"/>
              </a:spcBef>
              <a:spcAft>
                <a:spcPts val="0"/>
              </a:spcAft>
              <a:buSzPts val="2700"/>
              <a:buChar char="-"/>
            </a:pPr>
            <a:r>
              <a:rPr lang="en" sz="2700"/>
              <a:t>Srivatsan Srinivasan</a:t>
            </a:r>
            <a:endParaRPr sz="27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p>
            <a:pPr marL="0" lvl="0" indent="0" algn="l" rtl="0">
              <a:spcBef>
                <a:spcPts val="0"/>
              </a:spcBef>
              <a:spcAft>
                <a:spcPts val="1200"/>
              </a:spcAft>
              <a:buNone/>
            </a:pPr>
            <a:r>
              <a:rPr lang="en" sz="2300"/>
              <a:t>MLOps is not about throwing a product and everything is fine</a:t>
            </a:r>
            <a:endParaRPr sz="2300"/>
          </a:p>
        </p:txBody>
      </p:sp>
      <p:pic>
        <p:nvPicPr>
          <p:cNvPr id="113" name="Google Shape;113;p22"/>
          <p:cNvPicPr preferRelativeResize="0"/>
          <p:nvPr/>
        </p:nvPicPr>
        <p:blipFill>
          <a:blip r:embed="rId3">
            <a:alphaModFix/>
          </a:blip>
          <a:stretch>
            <a:fillRect/>
          </a:stretch>
        </p:blipFill>
        <p:spPr>
          <a:xfrm>
            <a:off x="152400" y="456600"/>
            <a:ext cx="4337050" cy="4432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MLOps?</a:t>
            </a:r>
            <a:endParaRPr/>
          </a:p>
        </p:txBody>
      </p:sp>
      <p:sp>
        <p:nvSpPr>
          <p:cNvPr id="119" name="Google Shape;119;p23"/>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900"/>
              <a:t>MLOps in simple term is DevOps for Machine Learning</a:t>
            </a:r>
            <a:endParaRPr sz="1900"/>
          </a:p>
          <a:p>
            <a:pPr marL="0" lvl="0" indent="0" algn="l" rtl="0">
              <a:spcBef>
                <a:spcPts val="1200"/>
              </a:spcBef>
              <a:spcAft>
                <a:spcPts val="0"/>
              </a:spcAft>
              <a:buNone/>
            </a:pPr>
            <a:endParaRPr sz="1900"/>
          </a:p>
          <a:p>
            <a:pPr marL="0" lvl="0" indent="0" algn="l" rtl="0">
              <a:spcBef>
                <a:spcPts val="1200"/>
              </a:spcBef>
              <a:spcAft>
                <a:spcPts val="1200"/>
              </a:spcAft>
              <a:buNone/>
            </a:pPr>
            <a:r>
              <a:rPr lang="en" sz="1900"/>
              <a:t>MLOps enables data science (data engineers and ML engineers) and IT teams (Software and Infra engineers) to collaborate and increase pace at which ML models can be developed, deployed, scaled, monitored and re-trained</a:t>
            </a:r>
            <a:endParaRPr sz="19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p:nvPr/>
        </p:nvSpPr>
        <p:spPr>
          <a:xfrm>
            <a:off x="533400" y="1371600"/>
            <a:ext cx="7779600" cy="1477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rgbClr val="202124"/>
                </a:solidFill>
                <a:highlight>
                  <a:srgbClr val="FFFFFF"/>
                </a:highlight>
                <a:latin typeface="Comic Sans MS"/>
                <a:ea typeface="Comic Sans MS"/>
                <a:cs typeface="Comic Sans MS"/>
                <a:sym typeface="Comic Sans MS"/>
              </a:rPr>
              <a:t>“Practicing MLOps means that you advocate for automation and monitoring at all steps of ML system construction, including integration, testing, releasing, deployment and infrastructure management”</a:t>
            </a:r>
            <a:endParaRPr sz="2300">
              <a:latin typeface="Comic Sans MS"/>
              <a:ea typeface="Comic Sans MS"/>
              <a:cs typeface="Comic Sans MS"/>
              <a:sym typeface="Comic Sans MS"/>
            </a:endParaRPr>
          </a:p>
        </p:txBody>
      </p:sp>
      <p:sp>
        <p:nvSpPr>
          <p:cNvPr id="125" name="Google Shape;125;p24"/>
          <p:cNvSpPr txBox="1"/>
          <p:nvPr/>
        </p:nvSpPr>
        <p:spPr>
          <a:xfrm>
            <a:off x="4512325" y="3137225"/>
            <a:ext cx="4095900" cy="477000"/>
          </a:xfrm>
          <a:prstGeom prst="rect">
            <a:avLst/>
          </a:prstGeom>
          <a:noFill/>
          <a:ln>
            <a:noFill/>
          </a:ln>
        </p:spPr>
        <p:txBody>
          <a:bodyPr spcFirstLastPara="1" wrap="square" lIns="91425" tIns="91425" rIns="91425" bIns="91425" anchor="t" anchorCtr="0">
            <a:spAutoFit/>
          </a:bodyPr>
          <a:lstStyle/>
          <a:p>
            <a:pPr marL="457200" lvl="0" indent="-349250" algn="l" rtl="0">
              <a:spcBef>
                <a:spcPts val="0"/>
              </a:spcBef>
              <a:spcAft>
                <a:spcPts val="0"/>
              </a:spcAft>
              <a:buSzPts val="1900"/>
              <a:buFont typeface="Source Code Pro"/>
              <a:buChar char="-"/>
            </a:pPr>
            <a:r>
              <a:rPr lang="en" sz="1900" b="1">
                <a:latin typeface="Source Code Pro"/>
                <a:ea typeface="Source Code Pro"/>
                <a:cs typeface="Source Code Pro"/>
                <a:sym typeface="Source Code Pro"/>
              </a:rPr>
              <a:t>Google</a:t>
            </a:r>
            <a:endParaRPr sz="1900" b="1">
              <a:latin typeface="Source Code Pro"/>
              <a:ea typeface="Source Code Pro"/>
              <a:cs typeface="Source Code Pro"/>
              <a:sym typeface="Source Code Pr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642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MLOps is different from devOps?</a:t>
            </a:r>
            <a:endParaRPr/>
          </a:p>
        </p:txBody>
      </p:sp>
      <p:sp>
        <p:nvSpPr>
          <p:cNvPr id="131" name="Google Shape;131;p25"/>
          <p:cNvSpPr txBox="1"/>
          <p:nvPr/>
        </p:nvSpPr>
        <p:spPr>
          <a:xfrm>
            <a:off x="402875" y="814225"/>
            <a:ext cx="7338000" cy="4017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a:latin typeface="Source Code Pro"/>
                <a:ea typeface="Source Code Pro"/>
                <a:cs typeface="Source Code Pro"/>
                <a:sym typeface="Source Code Pro"/>
              </a:rPr>
              <a:t>Data/Schema versioning apart from code versioning</a:t>
            </a:r>
            <a:endParaRPr sz="1700">
              <a:latin typeface="Source Code Pro"/>
              <a:ea typeface="Source Code Pro"/>
              <a:cs typeface="Source Code Pro"/>
              <a:sym typeface="Source Code Pro"/>
            </a:endParaRPr>
          </a:p>
          <a:p>
            <a:pPr marL="0" lvl="0" indent="0" algn="l" rtl="0">
              <a:spcBef>
                <a:spcPts val="0"/>
              </a:spcBef>
              <a:spcAft>
                <a:spcPts val="0"/>
              </a:spcAft>
              <a:buNone/>
            </a:pPr>
            <a:endParaRPr sz="1700">
              <a:latin typeface="Source Code Pro"/>
              <a:ea typeface="Source Code Pro"/>
              <a:cs typeface="Source Code Pro"/>
              <a:sym typeface="Source Code Pro"/>
            </a:endParaRPr>
          </a:p>
          <a:p>
            <a:pPr marL="0" lvl="0" indent="0" algn="l" rtl="0">
              <a:spcBef>
                <a:spcPts val="0"/>
              </a:spcBef>
              <a:spcAft>
                <a:spcPts val="0"/>
              </a:spcAft>
              <a:buNone/>
            </a:pPr>
            <a:r>
              <a:rPr lang="en" sz="1700">
                <a:latin typeface="Source Code Pro"/>
                <a:ea typeface="Source Code Pro"/>
                <a:cs typeface="Source Code Pro"/>
                <a:sym typeface="Source Code Pro"/>
              </a:rPr>
              <a:t>Exprementation tracking (Model hyperparameters, Data Distribution, Model performance, feature importance etc)</a:t>
            </a:r>
            <a:endParaRPr sz="1700">
              <a:latin typeface="Source Code Pro"/>
              <a:ea typeface="Source Code Pro"/>
              <a:cs typeface="Source Code Pro"/>
              <a:sym typeface="Source Code Pro"/>
            </a:endParaRPr>
          </a:p>
          <a:p>
            <a:pPr marL="0" lvl="0" indent="0" algn="l" rtl="0">
              <a:spcBef>
                <a:spcPts val="0"/>
              </a:spcBef>
              <a:spcAft>
                <a:spcPts val="0"/>
              </a:spcAft>
              <a:buNone/>
            </a:pPr>
            <a:endParaRPr sz="1700">
              <a:latin typeface="Source Code Pro"/>
              <a:ea typeface="Source Code Pro"/>
              <a:cs typeface="Source Code Pro"/>
              <a:sym typeface="Source Code Pro"/>
            </a:endParaRPr>
          </a:p>
          <a:p>
            <a:pPr marL="0" lvl="0" indent="0" algn="l" rtl="0">
              <a:spcBef>
                <a:spcPts val="0"/>
              </a:spcBef>
              <a:spcAft>
                <a:spcPts val="0"/>
              </a:spcAft>
              <a:buNone/>
            </a:pPr>
            <a:r>
              <a:rPr lang="en" sz="1700">
                <a:latin typeface="Source Code Pro"/>
                <a:ea typeface="Source Code Pro"/>
                <a:cs typeface="Source Code Pro"/>
                <a:sym typeface="Source Code Pro"/>
              </a:rPr>
              <a:t>Model artifacts versioning </a:t>
            </a:r>
            <a:endParaRPr sz="1700">
              <a:latin typeface="Source Code Pro"/>
              <a:ea typeface="Source Code Pro"/>
              <a:cs typeface="Source Code Pro"/>
              <a:sym typeface="Source Code Pro"/>
            </a:endParaRPr>
          </a:p>
          <a:p>
            <a:pPr marL="0" lvl="0" indent="0" algn="l" rtl="0">
              <a:spcBef>
                <a:spcPts val="0"/>
              </a:spcBef>
              <a:spcAft>
                <a:spcPts val="0"/>
              </a:spcAft>
              <a:buNone/>
            </a:pPr>
            <a:endParaRPr sz="1700">
              <a:latin typeface="Source Code Pro"/>
              <a:ea typeface="Source Code Pro"/>
              <a:cs typeface="Source Code Pro"/>
              <a:sym typeface="Source Code Pro"/>
            </a:endParaRPr>
          </a:p>
          <a:p>
            <a:pPr marL="0" lvl="0" indent="0" algn="l" rtl="0">
              <a:spcBef>
                <a:spcPts val="0"/>
              </a:spcBef>
              <a:spcAft>
                <a:spcPts val="0"/>
              </a:spcAft>
              <a:buNone/>
            </a:pPr>
            <a:r>
              <a:rPr lang="en" sz="1700">
                <a:latin typeface="Source Code Pro"/>
                <a:ea typeface="Source Code Pro"/>
                <a:cs typeface="Source Code Pro"/>
                <a:sym typeface="Source Code Pro"/>
              </a:rPr>
              <a:t>Monitor continuously for data and model drift</a:t>
            </a:r>
            <a:endParaRPr sz="1700">
              <a:latin typeface="Source Code Pro"/>
              <a:ea typeface="Source Code Pro"/>
              <a:cs typeface="Source Code Pro"/>
              <a:sym typeface="Source Code Pro"/>
            </a:endParaRPr>
          </a:p>
          <a:p>
            <a:pPr marL="0" lvl="0" indent="0" algn="l" rtl="0">
              <a:spcBef>
                <a:spcPts val="0"/>
              </a:spcBef>
              <a:spcAft>
                <a:spcPts val="0"/>
              </a:spcAft>
              <a:buNone/>
            </a:pPr>
            <a:endParaRPr sz="1700">
              <a:latin typeface="Source Code Pro"/>
              <a:ea typeface="Source Code Pro"/>
              <a:cs typeface="Source Code Pro"/>
              <a:sym typeface="Source Code Pro"/>
            </a:endParaRPr>
          </a:p>
          <a:p>
            <a:pPr marL="0" lvl="0" indent="0" algn="l" rtl="0">
              <a:spcBef>
                <a:spcPts val="0"/>
              </a:spcBef>
              <a:spcAft>
                <a:spcPts val="0"/>
              </a:spcAft>
              <a:buNone/>
            </a:pPr>
            <a:r>
              <a:rPr lang="en" sz="1700">
                <a:latin typeface="Source Code Pro"/>
                <a:ea typeface="Source Code Pro"/>
                <a:cs typeface="Source Code Pro"/>
                <a:sym typeface="Source Code Pro"/>
              </a:rPr>
              <a:t>Continuous re-training of model</a:t>
            </a:r>
            <a:endParaRPr sz="1700">
              <a:latin typeface="Source Code Pro"/>
              <a:ea typeface="Source Code Pro"/>
              <a:cs typeface="Source Code Pro"/>
              <a:sym typeface="Source Code Pro"/>
            </a:endParaRPr>
          </a:p>
          <a:p>
            <a:pPr marL="0" lvl="0" indent="0" algn="l" rtl="0">
              <a:spcBef>
                <a:spcPts val="0"/>
              </a:spcBef>
              <a:spcAft>
                <a:spcPts val="0"/>
              </a:spcAft>
              <a:buNone/>
            </a:pPr>
            <a:endParaRPr sz="1700">
              <a:latin typeface="Source Code Pro"/>
              <a:ea typeface="Source Code Pro"/>
              <a:cs typeface="Source Code Pro"/>
              <a:sym typeface="Source Code Pro"/>
            </a:endParaRPr>
          </a:p>
          <a:p>
            <a:pPr marL="0" lvl="0" indent="0" algn="l" rtl="0">
              <a:spcBef>
                <a:spcPts val="0"/>
              </a:spcBef>
              <a:spcAft>
                <a:spcPts val="0"/>
              </a:spcAft>
              <a:buNone/>
            </a:pPr>
            <a:r>
              <a:rPr lang="en" sz="1700">
                <a:latin typeface="Source Code Pro"/>
                <a:ea typeface="Source Code Pro"/>
                <a:cs typeface="Source Code Pro"/>
                <a:sym typeface="Source Code Pro"/>
              </a:rPr>
              <a:t>Capture sensitivity of key features to target </a:t>
            </a:r>
            <a:endParaRPr sz="1700">
              <a:latin typeface="Source Code Pro"/>
              <a:ea typeface="Source Code Pro"/>
              <a:cs typeface="Source Code Pro"/>
              <a:sym typeface="Source Code Pro"/>
            </a:endParaRPr>
          </a:p>
          <a:p>
            <a:pPr marL="0" lvl="0" indent="0" algn="l" rtl="0">
              <a:spcBef>
                <a:spcPts val="0"/>
              </a:spcBef>
              <a:spcAft>
                <a:spcPts val="0"/>
              </a:spcAft>
              <a:buNone/>
            </a:pPr>
            <a:endParaRPr>
              <a:latin typeface="Source Code Pro"/>
              <a:ea typeface="Source Code Pro"/>
              <a:cs typeface="Source Code Pro"/>
              <a:sym typeface="Source Code Pro"/>
            </a:endParaRPr>
          </a:p>
          <a:p>
            <a:pPr marL="0" lvl="0" indent="0" algn="l" rtl="0">
              <a:spcBef>
                <a:spcPts val="0"/>
              </a:spcBef>
              <a:spcAft>
                <a:spcPts val="0"/>
              </a:spcAft>
              <a:buNone/>
            </a:pPr>
            <a:endParaRPr>
              <a:latin typeface="Source Code Pro"/>
              <a:ea typeface="Source Code Pro"/>
              <a:cs typeface="Source Code Pro"/>
              <a:sym typeface="Source Code Pr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MLOps is different from devOps?</a:t>
            </a:r>
            <a:endParaRPr/>
          </a:p>
        </p:txBody>
      </p:sp>
      <p:pic>
        <p:nvPicPr>
          <p:cNvPr id="137" name="Google Shape;137;p26"/>
          <p:cNvPicPr preferRelativeResize="0"/>
          <p:nvPr/>
        </p:nvPicPr>
        <p:blipFill>
          <a:blip r:embed="rId3">
            <a:alphaModFix/>
          </a:blip>
          <a:stretch>
            <a:fillRect/>
          </a:stretch>
        </p:blipFill>
        <p:spPr>
          <a:xfrm>
            <a:off x="525338" y="1093850"/>
            <a:ext cx="8093324" cy="3564925"/>
          </a:xfrm>
          <a:prstGeom prst="rect">
            <a:avLst/>
          </a:prstGeom>
          <a:noFill/>
          <a:ln>
            <a:noFill/>
          </a:ln>
        </p:spPr>
      </p:pic>
      <p:sp>
        <p:nvSpPr>
          <p:cNvPr id="138" name="Google Shape;138;p26"/>
          <p:cNvSpPr txBox="1"/>
          <p:nvPr/>
        </p:nvSpPr>
        <p:spPr>
          <a:xfrm>
            <a:off x="5735000" y="4610700"/>
            <a:ext cx="2773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Source Code Pro"/>
                <a:ea typeface="Source Code Pro"/>
                <a:cs typeface="Source Code Pro"/>
                <a:sym typeface="Source Code Pro"/>
              </a:rPr>
              <a:t>Image Source: Nvidia</a:t>
            </a:r>
            <a:endParaRPr>
              <a:latin typeface="Source Code Pro"/>
              <a:ea typeface="Source Code Pro"/>
              <a:cs typeface="Source Code Pro"/>
              <a:sym typeface="Source Code Pr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7"/>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ML + DevOps</a:t>
            </a:r>
            <a:endParaRPr/>
          </a:p>
        </p:txBody>
      </p:sp>
      <p:sp>
        <p:nvSpPr>
          <p:cNvPr id="144" name="Google Shape;144;p27"/>
          <p:cNvSpPr txBox="1"/>
          <p:nvPr/>
        </p:nvSpPr>
        <p:spPr>
          <a:xfrm>
            <a:off x="523750" y="1369800"/>
            <a:ext cx="7338000" cy="2232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a:latin typeface="Source Code Pro"/>
                <a:ea typeface="Source Code Pro"/>
                <a:cs typeface="Source Code Pro"/>
                <a:sym typeface="Source Code Pro"/>
              </a:rPr>
              <a:t>CI - Build, Test and validate code + data + schema + models</a:t>
            </a:r>
            <a:endParaRPr sz="1900">
              <a:latin typeface="Source Code Pro"/>
              <a:ea typeface="Source Code Pro"/>
              <a:cs typeface="Source Code Pro"/>
              <a:sym typeface="Source Code Pro"/>
            </a:endParaRPr>
          </a:p>
          <a:p>
            <a:pPr marL="0" lvl="0" indent="0" algn="l" rtl="0">
              <a:spcBef>
                <a:spcPts val="0"/>
              </a:spcBef>
              <a:spcAft>
                <a:spcPts val="0"/>
              </a:spcAft>
              <a:buNone/>
            </a:pPr>
            <a:endParaRPr sz="1900">
              <a:latin typeface="Source Code Pro"/>
              <a:ea typeface="Source Code Pro"/>
              <a:cs typeface="Source Code Pro"/>
              <a:sym typeface="Source Code Pro"/>
            </a:endParaRPr>
          </a:p>
          <a:p>
            <a:pPr marL="0" lvl="0" indent="0" algn="l" rtl="0">
              <a:spcBef>
                <a:spcPts val="0"/>
              </a:spcBef>
              <a:spcAft>
                <a:spcPts val="0"/>
              </a:spcAft>
              <a:buNone/>
            </a:pPr>
            <a:r>
              <a:rPr lang="en" sz="1900">
                <a:latin typeface="Source Code Pro"/>
                <a:ea typeface="Source Code Pro"/>
                <a:cs typeface="Source Code Pro"/>
                <a:sym typeface="Source Code Pro"/>
              </a:rPr>
              <a:t>CD - ML Training Pipeline + (or) Serving Component</a:t>
            </a:r>
            <a:endParaRPr sz="1900">
              <a:latin typeface="Source Code Pro"/>
              <a:ea typeface="Source Code Pro"/>
              <a:cs typeface="Source Code Pro"/>
              <a:sym typeface="Source Code Pro"/>
            </a:endParaRPr>
          </a:p>
          <a:p>
            <a:pPr marL="0" lvl="0" indent="0" algn="l" rtl="0">
              <a:spcBef>
                <a:spcPts val="0"/>
              </a:spcBef>
              <a:spcAft>
                <a:spcPts val="0"/>
              </a:spcAft>
              <a:buNone/>
            </a:pPr>
            <a:endParaRPr sz="1900">
              <a:latin typeface="Source Code Pro"/>
              <a:ea typeface="Source Code Pro"/>
              <a:cs typeface="Source Code Pro"/>
              <a:sym typeface="Source Code Pro"/>
            </a:endParaRPr>
          </a:p>
          <a:p>
            <a:pPr marL="0" lvl="0" indent="0" algn="l" rtl="0">
              <a:spcBef>
                <a:spcPts val="0"/>
              </a:spcBef>
              <a:spcAft>
                <a:spcPts val="0"/>
              </a:spcAft>
              <a:buNone/>
            </a:pPr>
            <a:r>
              <a:rPr lang="en" sz="1900">
                <a:latin typeface="Source Code Pro"/>
                <a:ea typeface="Source Code Pro"/>
                <a:cs typeface="Source Code Pro"/>
                <a:sym typeface="Source Code Pro"/>
              </a:rPr>
              <a:t>CT - Automatically re-train and serve the model</a:t>
            </a:r>
            <a:endParaRPr sz="1900">
              <a:latin typeface="Source Code Pro"/>
              <a:ea typeface="Source Code Pro"/>
              <a:cs typeface="Source Code Pro"/>
              <a:sym typeface="Source Code Pr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8"/>
          <p:cNvSpPr txBox="1">
            <a:spLocks noGrp="1"/>
          </p:cNvSpPr>
          <p:nvPr>
            <p:ph type="title"/>
          </p:nvPr>
        </p:nvSpPr>
        <p:spPr>
          <a:xfrm>
            <a:off x="159300" y="64250"/>
            <a:ext cx="8520600" cy="55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488"/>
              <a:t>MLOps Automated pipeline and components</a:t>
            </a:r>
            <a:endParaRPr sz="2488"/>
          </a:p>
        </p:txBody>
      </p:sp>
      <p:pic>
        <p:nvPicPr>
          <p:cNvPr id="150" name="Google Shape;150;p28"/>
          <p:cNvPicPr preferRelativeResize="0"/>
          <p:nvPr/>
        </p:nvPicPr>
        <p:blipFill>
          <a:blip r:embed="rId3">
            <a:alphaModFix/>
          </a:blip>
          <a:stretch>
            <a:fillRect/>
          </a:stretch>
        </p:blipFill>
        <p:spPr>
          <a:xfrm>
            <a:off x="98950" y="514825"/>
            <a:ext cx="8932226" cy="4539875"/>
          </a:xfrm>
          <a:prstGeom prst="rect">
            <a:avLst/>
          </a:prstGeom>
          <a:noFill/>
          <a:ln w="28575" cap="flat" cmpd="sng">
            <a:solidFill>
              <a:schemeClr val="dk2"/>
            </a:solidFill>
            <a:prstDash val="solid"/>
            <a:round/>
            <a:headEnd type="none" w="sm" len="sm"/>
            <a:tailEnd type="none" w="sm" len="sm"/>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9"/>
          <p:cNvSpPr txBox="1">
            <a:spLocks noGrp="1"/>
          </p:cNvSpPr>
          <p:nvPr>
            <p:ph type="title"/>
          </p:nvPr>
        </p:nvSpPr>
        <p:spPr>
          <a:xfrm>
            <a:off x="83100" y="-119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Key outcomes of MLOps</a:t>
            </a:r>
            <a:endParaRPr/>
          </a:p>
        </p:txBody>
      </p:sp>
      <p:grpSp>
        <p:nvGrpSpPr>
          <p:cNvPr id="156" name="Google Shape;156;p29"/>
          <p:cNvGrpSpPr/>
          <p:nvPr/>
        </p:nvGrpSpPr>
        <p:grpSpPr>
          <a:xfrm>
            <a:off x="363524" y="1258050"/>
            <a:ext cx="3102776" cy="2547000"/>
            <a:chOff x="363524" y="1258050"/>
            <a:chExt cx="3102776" cy="2547000"/>
          </a:xfrm>
        </p:grpSpPr>
        <p:sp>
          <p:nvSpPr>
            <p:cNvPr id="157" name="Google Shape;157;p29"/>
            <p:cNvSpPr/>
            <p:nvPr/>
          </p:nvSpPr>
          <p:spPr>
            <a:xfrm rot="2700000">
              <a:off x="1356161" y="1011412"/>
              <a:ext cx="561726" cy="3040276"/>
            </a:xfrm>
            <a:prstGeom prst="roundRect">
              <a:avLst>
                <a:gd name="adj" fmla="val 50000"/>
              </a:avLst>
            </a:prstGeom>
            <a:solidFill>
              <a:srgbClr val="840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9"/>
            <p:cNvSpPr/>
            <p:nvPr/>
          </p:nvSpPr>
          <p:spPr>
            <a:xfrm>
              <a:off x="580539"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840D35"/>
                  </a:solidFill>
                  <a:latin typeface="Roboto"/>
                  <a:ea typeface="Roboto"/>
                  <a:cs typeface="Roboto"/>
                  <a:sym typeface="Roboto"/>
                </a:rPr>
                <a:t>1</a:t>
              </a:r>
              <a:endParaRPr sz="1200" b="1">
                <a:solidFill>
                  <a:srgbClr val="840D35"/>
                </a:solidFill>
                <a:latin typeface="Roboto"/>
                <a:ea typeface="Roboto"/>
                <a:cs typeface="Roboto"/>
                <a:sym typeface="Roboto"/>
              </a:endParaRPr>
            </a:p>
          </p:txBody>
        </p:sp>
        <p:sp>
          <p:nvSpPr>
            <p:cNvPr id="159" name="Google Shape;159;p29"/>
            <p:cNvSpPr txBox="1"/>
            <p:nvPr/>
          </p:nvSpPr>
          <p:spPr>
            <a:xfrm rot="-2700000">
              <a:off x="567889" y="2239754"/>
              <a:ext cx="2336422"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rgbClr val="FFFFFF"/>
                  </a:solidFill>
                  <a:latin typeface="Roboto"/>
                  <a:ea typeface="Roboto"/>
                  <a:cs typeface="Roboto"/>
                  <a:sym typeface="Roboto"/>
                </a:rPr>
                <a:t>Model Reproducibility</a:t>
              </a:r>
              <a:endParaRPr sz="800" b="1">
                <a:solidFill>
                  <a:srgbClr val="FFFFFF"/>
                </a:solidFill>
                <a:latin typeface="Roboto"/>
                <a:ea typeface="Roboto"/>
                <a:cs typeface="Roboto"/>
                <a:sym typeface="Roboto"/>
              </a:endParaRPr>
            </a:p>
          </p:txBody>
        </p:sp>
        <p:sp>
          <p:nvSpPr>
            <p:cNvPr id="160" name="Google Shape;160;p29"/>
            <p:cNvSpPr txBox="1"/>
            <p:nvPr/>
          </p:nvSpPr>
          <p:spPr>
            <a:xfrm rot="-2700000">
              <a:off x="951510" y="2362442"/>
              <a:ext cx="2736079" cy="507420"/>
            </a:xfrm>
            <a:prstGeom prst="rect">
              <a:avLst/>
            </a:prstGeom>
            <a:noFill/>
            <a:ln>
              <a:noFill/>
            </a:ln>
          </p:spPr>
          <p:txBody>
            <a:bodyPr spcFirstLastPara="1" wrap="square" lIns="91425" tIns="91425" rIns="91425" bIns="91425" anchor="t" anchorCtr="0">
              <a:noAutofit/>
            </a:bodyPr>
            <a:lstStyle/>
            <a:p>
              <a:pPr marL="0" lvl="0" indent="0" algn="l" rtl="0">
                <a:lnSpc>
                  <a:spcPct val="50000"/>
                </a:lnSpc>
                <a:spcBef>
                  <a:spcPts val="0"/>
                </a:spcBef>
                <a:spcAft>
                  <a:spcPts val="0"/>
                </a:spcAft>
                <a:buNone/>
              </a:pPr>
              <a:r>
                <a:rPr lang="en" sz="1000" b="1">
                  <a:latin typeface="Roboto"/>
                  <a:ea typeface="Roboto"/>
                  <a:cs typeface="Roboto"/>
                  <a:sym typeface="Roboto"/>
                </a:rPr>
                <a:t>Track and Manage Assets</a:t>
              </a:r>
              <a:endParaRPr sz="1000" b="1">
                <a:latin typeface="Roboto"/>
                <a:ea typeface="Roboto"/>
                <a:cs typeface="Roboto"/>
                <a:sym typeface="Roboto"/>
              </a:endParaRPr>
            </a:p>
            <a:p>
              <a:pPr marL="0" lvl="0" indent="0" algn="l" rtl="0">
                <a:lnSpc>
                  <a:spcPct val="50000"/>
                </a:lnSpc>
                <a:spcBef>
                  <a:spcPts val="1600"/>
                </a:spcBef>
                <a:spcAft>
                  <a:spcPts val="1600"/>
                </a:spcAft>
                <a:buNone/>
              </a:pPr>
              <a:r>
                <a:rPr lang="en" sz="1000" b="1">
                  <a:latin typeface="Roboto"/>
                  <a:ea typeface="Roboto"/>
                  <a:cs typeface="Roboto"/>
                  <a:sym typeface="Roboto"/>
                </a:rPr>
                <a:t>Enable Collaboration ( data and code)</a:t>
              </a:r>
              <a:endParaRPr sz="1000" b="1">
                <a:latin typeface="Roboto"/>
                <a:ea typeface="Roboto"/>
                <a:cs typeface="Roboto"/>
                <a:sym typeface="Roboto"/>
              </a:endParaRPr>
            </a:p>
          </p:txBody>
        </p:sp>
      </p:grpSp>
      <p:grpSp>
        <p:nvGrpSpPr>
          <p:cNvPr id="161" name="Google Shape;161;p29"/>
          <p:cNvGrpSpPr/>
          <p:nvPr/>
        </p:nvGrpSpPr>
        <p:grpSpPr>
          <a:xfrm>
            <a:off x="2273746" y="1258050"/>
            <a:ext cx="3007379" cy="2547000"/>
            <a:chOff x="2273746" y="1258050"/>
            <a:chExt cx="3007379" cy="2547000"/>
          </a:xfrm>
        </p:grpSpPr>
        <p:sp>
          <p:nvSpPr>
            <p:cNvPr id="162" name="Google Shape;162;p29"/>
            <p:cNvSpPr/>
            <p:nvPr/>
          </p:nvSpPr>
          <p:spPr>
            <a:xfrm rot="2700000">
              <a:off x="3266383" y="1011412"/>
              <a:ext cx="561726" cy="3040276"/>
            </a:xfrm>
            <a:prstGeom prst="roundRect">
              <a:avLst>
                <a:gd name="adj" fmla="val 50000"/>
              </a:avLst>
            </a:prstGeom>
            <a:solidFill>
              <a:srgbClr val="AC11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9"/>
            <p:cNvSpPr/>
            <p:nvPr/>
          </p:nvSpPr>
          <p:spPr>
            <a:xfrm>
              <a:off x="2490761"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AC1145"/>
                  </a:solidFill>
                  <a:latin typeface="Roboto"/>
                  <a:ea typeface="Roboto"/>
                  <a:cs typeface="Roboto"/>
                  <a:sym typeface="Roboto"/>
                </a:rPr>
                <a:t>2</a:t>
              </a:r>
              <a:endParaRPr sz="1200" b="1">
                <a:solidFill>
                  <a:srgbClr val="AC1145"/>
                </a:solidFill>
                <a:latin typeface="Roboto"/>
                <a:ea typeface="Roboto"/>
                <a:cs typeface="Roboto"/>
                <a:sym typeface="Roboto"/>
              </a:endParaRPr>
            </a:p>
          </p:txBody>
        </p:sp>
        <p:sp>
          <p:nvSpPr>
            <p:cNvPr id="164" name="Google Shape;164;p29"/>
            <p:cNvSpPr txBox="1"/>
            <p:nvPr/>
          </p:nvSpPr>
          <p:spPr>
            <a:xfrm rot="-2700000">
              <a:off x="2473968" y="2237954"/>
              <a:ext cx="2341513"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rgbClr val="FFFFFF"/>
                  </a:solidFill>
                  <a:latin typeface="Roboto"/>
                  <a:ea typeface="Roboto"/>
                  <a:cs typeface="Roboto"/>
                  <a:sym typeface="Roboto"/>
                </a:rPr>
                <a:t>Model deployment </a:t>
              </a:r>
              <a:endParaRPr sz="800" b="1">
                <a:solidFill>
                  <a:srgbClr val="FFFFFF"/>
                </a:solidFill>
                <a:latin typeface="Roboto"/>
                <a:ea typeface="Roboto"/>
                <a:cs typeface="Roboto"/>
                <a:sym typeface="Roboto"/>
              </a:endParaRPr>
            </a:p>
          </p:txBody>
        </p:sp>
        <p:sp>
          <p:nvSpPr>
            <p:cNvPr id="165" name="Google Shape;165;p29"/>
            <p:cNvSpPr txBox="1"/>
            <p:nvPr/>
          </p:nvSpPr>
          <p:spPr>
            <a:xfrm rot="-2700000">
              <a:off x="2881494" y="2410140"/>
              <a:ext cx="2601163" cy="507420"/>
            </a:xfrm>
            <a:prstGeom prst="rect">
              <a:avLst/>
            </a:prstGeom>
            <a:noFill/>
            <a:ln>
              <a:noFill/>
            </a:ln>
          </p:spPr>
          <p:txBody>
            <a:bodyPr spcFirstLastPara="1" wrap="square" lIns="91425" tIns="91425" rIns="91425" bIns="91425" anchor="t" anchorCtr="0">
              <a:noAutofit/>
            </a:bodyPr>
            <a:lstStyle/>
            <a:p>
              <a:pPr marL="0" marR="0" lvl="0" indent="0" algn="l" rtl="0">
                <a:lnSpc>
                  <a:spcPct val="50000"/>
                </a:lnSpc>
                <a:spcBef>
                  <a:spcPts val="0"/>
                </a:spcBef>
                <a:spcAft>
                  <a:spcPts val="0"/>
                </a:spcAft>
                <a:buNone/>
              </a:pPr>
              <a:r>
                <a:rPr lang="en" sz="1000" b="1">
                  <a:latin typeface="Roboto"/>
                  <a:ea typeface="Roboto"/>
                  <a:cs typeface="Roboto"/>
                  <a:sym typeface="Roboto"/>
                </a:rPr>
                <a:t>Seamlessly and Rapidly deploy model </a:t>
              </a:r>
              <a:endParaRPr sz="1000" b="1">
                <a:latin typeface="Roboto"/>
                <a:ea typeface="Roboto"/>
                <a:cs typeface="Roboto"/>
                <a:sym typeface="Roboto"/>
              </a:endParaRPr>
            </a:p>
            <a:p>
              <a:pPr marL="0" lvl="0" indent="0" algn="l" rtl="0">
                <a:lnSpc>
                  <a:spcPct val="50000"/>
                </a:lnSpc>
                <a:spcBef>
                  <a:spcPts val="1600"/>
                </a:spcBef>
                <a:spcAft>
                  <a:spcPts val="1600"/>
                </a:spcAft>
                <a:buNone/>
              </a:pPr>
              <a:r>
                <a:rPr lang="en" sz="1000" b="1">
                  <a:latin typeface="Roboto"/>
                  <a:ea typeface="Roboto"/>
                  <a:cs typeface="Roboto"/>
                  <a:sym typeface="Roboto"/>
                </a:rPr>
                <a:t>Scale and A/B test models</a:t>
              </a:r>
              <a:endParaRPr sz="800">
                <a:latin typeface="Roboto"/>
                <a:ea typeface="Roboto"/>
                <a:cs typeface="Roboto"/>
                <a:sym typeface="Roboto"/>
              </a:endParaRPr>
            </a:p>
          </p:txBody>
        </p:sp>
      </p:grpSp>
      <p:grpSp>
        <p:nvGrpSpPr>
          <p:cNvPr id="166" name="Google Shape;166;p29"/>
          <p:cNvGrpSpPr/>
          <p:nvPr/>
        </p:nvGrpSpPr>
        <p:grpSpPr>
          <a:xfrm>
            <a:off x="4193764" y="1242302"/>
            <a:ext cx="3329886" cy="2562748"/>
            <a:chOff x="4193764" y="1242302"/>
            <a:chExt cx="3329886" cy="2562748"/>
          </a:xfrm>
        </p:grpSpPr>
        <p:sp>
          <p:nvSpPr>
            <p:cNvPr id="167" name="Google Shape;167;p29"/>
            <p:cNvSpPr/>
            <p:nvPr/>
          </p:nvSpPr>
          <p:spPr>
            <a:xfrm rot="2700000">
              <a:off x="5186401" y="1011412"/>
              <a:ext cx="561726" cy="3040276"/>
            </a:xfrm>
            <a:prstGeom prst="roundRect">
              <a:avLst>
                <a:gd name="adj" fmla="val 50000"/>
              </a:avLst>
            </a:prstGeom>
            <a:solidFill>
              <a:srgbClr val="B612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a:off x="4410780"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B61249"/>
                  </a:solidFill>
                  <a:latin typeface="Roboto"/>
                  <a:ea typeface="Roboto"/>
                  <a:cs typeface="Roboto"/>
                  <a:sym typeface="Roboto"/>
                </a:rPr>
                <a:t>3</a:t>
              </a:r>
              <a:endParaRPr sz="1200" b="1">
                <a:solidFill>
                  <a:srgbClr val="B61249"/>
                </a:solidFill>
                <a:latin typeface="Roboto"/>
                <a:ea typeface="Roboto"/>
                <a:cs typeface="Roboto"/>
                <a:sym typeface="Roboto"/>
              </a:endParaRPr>
            </a:p>
          </p:txBody>
        </p:sp>
        <p:sp>
          <p:nvSpPr>
            <p:cNvPr id="169" name="Google Shape;169;p29"/>
            <p:cNvSpPr txBox="1"/>
            <p:nvPr/>
          </p:nvSpPr>
          <p:spPr>
            <a:xfrm rot="-2700000">
              <a:off x="4400124" y="2240504"/>
              <a:ext cx="2334301"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rgbClr val="FFFFFF"/>
                  </a:solidFill>
                  <a:latin typeface="Roboto"/>
                  <a:ea typeface="Roboto"/>
                  <a:cs typeface="Roboto"/>
                  <a:sym typeface="Roboto"/>
                </a:rPr>
                <a:t>Model Packaging and Validation</a:t>
              </a:r>
              <a:endParaRPr sz="800" b="1">
                <a:solidFill>
                  <a:srgbClr val="FFFFFF"/>
                </a:solidFill>
                <a:latin typeface="Roboto"/>
                <a:ea typeface="Roboto"/>
                <a:cs typeface="Roboto"/>
                <a:sym typeface="Roboto"/>
              </a:endParaRPr>
            </a:p>
          </p:txBody>
        </p:sp>
        <p:sp>
          <p:nvSpPr>
            <p:cNvPr id="170" name="Google Shape;170;p29"/>
            <p:cNvSpPr txBox="1"/>
            <p:nvPr/>
          </p:nvSpPr>
          <p:spPr>
            <a:xfrm rot="-2700000">
              <a:off x="4734727" y="2248892"/>
              <a:ext cx="3057247" cy="507420"/>
            </a:xfrm>
            <a:prstGeom prst="rect">
              <a:avLst/>
            </a:prstGeom>
            <a:noFill/>
            <a:ln>
              <a:noFill/>
            </a:ln>
          </p:spPr>
          <p:txBody>
            <a:bodyPr spcFirstLastPara="1" wrap="square" lIns="91425" tIns="91425" rIns="91425" bIns="91425" anchor="t" anchorCtr="0">
              <a:noAutofit/>
            </a:bodyPr>
            <a:lstStyle/>
            <a:p>
              <a:pPr marL="0" marR="0" lvl="0" indent="0" algn="l" rtl="0">
                <a:lnSpc>
                  <a:spcPct val="50000"/>
                </a:lnSpc>
                <a:spcBef>
                  <a:spcPts val="0"/>
                </a:spcBef>
                <a:spcAft>
                  <a:spcPts val="0"/>
                </a:spcAft>
                <a:buNone/>
              </a:pPr>
              <a:r>
                <a:rPr lang="en" sz="1000" b="1">
                  <a:latin typeface="Roboto"/>
                  <a:ea typeface="Roboto"/>
                  <a:cs typeface="Roboto"/>
                  <a:sym typeface="Roboto"/>
                </a:rPr>
                <a:t>Model Portability</a:t>
              </a:r>
              <a:endParaRPr sz="800">
                <a:latin typeface="Roboto"/>
                <a:ea typeface="Roboto"/>
                <a:cs typeface="Roboto"/>
                <a:sym typeface="Roboto"/>
              </a:endParaRPr>
            </a:p>
            <a:p>
              <a:pPr marL="0" lvl="0" indent="0" algn="l" rtl="0">
                <a:lnSpc>
                  <a:spcPct val="50000"/>
                </a:lnSpc>
                <a:spcBef>
                  <a:spcPts val="1600"/>
                </a:spcBef>
                <a:spcAft>
                  <a:spcPts val="1600"/>
                </a:spcAft>
                <a:buNone/>
              </a:pPr>
              <a:r>
                <a:rPr lang="en" sz="1000" b="1">
                  <a:latin typeface="Roboto"/>
                  <a:ea typeface="Roboto"/>
                  <a:cs typeface="Roboto"/>
                  <a:sym typeface="Roboto"/>
                </a:rPr>
                <a:t>Model meets functional and latency requirement</a:t>
              </a:r>
              <a:endParaRPr sz="1000" b="1">
                <a:latin typeface="Roboto"/>
                <a:ea typeface="Roboto"/>
                <a:cs typeface="Roboto"/>
                <a:sym typeface="Roboto"/>
              </a:endParaRPr>
            </a:p>
          </p:txBody>
        </p:sp>
      </p:grpSp>
      <p:grpSp>
        <p:nvGrpSpPr>
          <p:cNvPr id="171" name="Google Shape;171;p29"/>
          <p:cNvGrpSpPr/>
          <p:nvPr/>
        </p:nvGrpSpPr>
        <p:grpSpPr>
          <a:xfrm>
            <a:off x="6103986" y="1258050"/>
            <a:ext cx="2726286" cy="2547000"/>
            <a:chOff x="6103986" y="1258050"/>
            <a:chExt cx="2726286" cy="2547000"/>
          </a:xfrm>
        </p:grpSpPr>
        <p:sp>
          <p:nvSpPr>
            <p:cNvPr id="172" name="Google Shape;172;p29"/>
            <p:cNvSpPr/>
            <p:nvPr/>
          </p:nvSpPr>
          <p:spPr>
            <a:xfrm rot="2700000">
              <a:off x="7096623" y="1011412"/>
              <a:ext cx="561726" cy="3040276"/>
            </a:xfrm>
            <a:prstGeom prst="roundRect">
              <a:avLst>
                <a:gd name="adj" fmla="val 50000"/>
              </a:avLst>
            </a:prstGeom>
            <a:solidFill>
              <a:srgbClr val="C41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a:off x="6321002" y="3205393"/>
              <a:ext cx="374100" cy="374100"/>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rgbClr val="C4134E"/>
                  </a:solidFill>
                  <a:latin typeface="Roboto"/>
                  <a:ea typeface="Roboto"/>
                  <a:cs typeface="Roboto"/>
                  <a:sym typeface="Roboto"/>
                </a:rPr>
                <a:t>4</a:t>
              </a:r>
              <a:endParaRPr sz="1200" b="1">
                <a:solidFill>
                  <a:srgbClr val="C4134E"/>
                </a:solidFill>
                <a:latin typeface="Roboto"/>
                <a:ea typeface="Roboto"/>
                <a:cs typeface="Roboto"/>
                <a:sym typeface="Roboto"/>
              </a:endParaRPr>
            </a:p>
          </p:txBody>
        </p:sp>
        <p:sp>
          <p:nvSpPr>
            <p:cNvPr id="174" name="Google Shape;174;p29"/>
            <p:cNvSpPr txBox="1"/>
            <p:nvPr/>
          </p:nvSpPr>
          <p:spPr>
            <a:xfrm rot="-2700000">
              <a:off x="6306241" y="2238854"/>
              <a:ext cx="2338968"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rgbClr val="FFFFFF"/>
                  </a:solidFill>
                  <a:latin typeface="Roboto"/>
                  <a:ea typeface="Roboto"/>
                  <a:cs typeface="Roboto"/>
                  <a:sym typeface="Roboto"/>
                </a:rPr>
                <a:t>Model Explainability, Monitoring and Re-training</a:t>
              </a:r>
              <a:endParaRPr sz="800" b="1">
                <a:solidFill>
                  <a:srgbClr val="FFFFFF"/>
                </a:solidFill>
                <a:latin typeface="Roboto"/>
                <a:ea typeface="Roboto"/>
                <a:cs typeface="Roboto"/>
                <a:sym typeface="Roboto"/>
              </a:endParaRPr>
            </a:p>
          </p:txBody>
        </p:sp>
        <p:sp>
          <p:nvSpPr>
            <p:cNvPr id="175" name="Google Shape;175;p29"/>
            <p:cNvSpPr txBox="1"/>
            <p:nvPr/>
          </p:nvSpPr>
          <p:spPr>
            <a:xfrm rot="-2700000">
              <a:off x="6769958" y="2550697"/>
              <a:ext cx="2203628" cy="507420"/>
            </a:xfrm>
            <a:prstGeom prst="rect">
              <a:avLst/>
            </a:prstGeom>
            <a:noFill/>
            <a:ln>
              <a:noFill/>
            </a:ln>
          </p:spPr>
          <p:txBody>
            <a:bodyPr spcFirstLastPara="1" wrap="square" lIns="91425" tIns="91425" rIns="91425" bIns="91425" anchor="t" anchorCtr="0">
              <a:noAutofit/>
            </a:bodyPr>
            <a:lstStyle/>
            <a:p>
              <a:pPr marL="0" lvl="0" indent="0" algn="l" rtl="0">
                <a:lnSpc>
                  <a:spcPct val="50000"/>
                </a:lnSpc>
                <a:spcBef>
                  <a:spcPts val="0"/>
                </a:spcBef>
                <a:spcAft>
                  <a:spcPts val="0"/>
                </a:spcAft>
                <a:buNone/>
              </a:pPr>
              <a:r>
                <a:rPr lang="en" sz="1000" b="1">
                  <a:latin typeface="Roboto"/>
                  <a:ea typeface="Roboto"/>
                  <a:cs typeface="Roboto"/>
                  <a:sym typeface="Roboto"/>
                </a:rPr>
                <a:t>Model behavior meets set standard</a:t>
              </a:r>
              <a:endParaRPr sz="1000" b="1">
                <a:latin typeface="Roboto"/>
                <a:ea typeface="Roboto"/>
                <a:cs typeface="Roboto"/>
                <a:sym typeface="Roboto"/>
              </a:endParaRPr>
            </a:p>
            <a:p>
              <a:pPr marL="0" lvl="0" indent="0" algn="l" rtl="0">
                <a:lnSpc>
                  <a:spcPct val="50000"/>
                </a:lnSpc>
                <a:spcBef>
                  <a:spcPts val="1600"/>
                </a:spcBef>
                <a:spcAft>
                  <a:spcPts val="1600"/>
                </a:spcAft>
                <a:buNone/>
              </a:pPr>
              <a:r>
                <a:rPr lang="en" sz="1000" b="1">
                  <a:latin typeface="Roboto"/>
                  <a:ea typeface="Roboto"/>
                  <a:cs typeface="Roboto"/>
                  <a:sym typeface="Roboto"/>
                </a:rPr>
                <a:t>Track and Monitor Models</a:t>
              </a:r>
              <a:endParaRPr sz="1000" b="1">
                <a:latin typeface="Roboto"/>
                <a:ea typeface="Roboto"/>
                <a:cs typeface="Roboto"/>
                <a:sym typeface="Roboto"/>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 </a:t>
            </a:r>
            <a:endParaRPr/>
          </a:p>
        </p:txBody>
      </p:sp>
      <p:sp>
        <p:nvSpPr>
          <p:cNvPr id="181" name="Google Shape;181;p30"/>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u="sng">
                <a:solidFill>
                  <a:schemeClr val="hlink"/>
                </a:solidFill>
                <a:hlinkClick r:id="rId3"/>
              </a:rPr>
              <a:t>https://cloud.google.com/solutions/machine-learning/mlops-continuous-delivery-and-automation-pipelines-in-machine-learning</a:t>
            </a:r>
            <a:endParaRPr/>
          </a:p>
          <a:p>
            <a:pPr marL="0" lvl="0" indent="0" algn="l" rtl="0">
              <a:spcBef>
                <a:spcPts val="1200"/>
              </a:spcBef>
              <a:spcAft>
                <a:spcPts val="0"/>
              </a:spcAft>
              <a:buNone/>
            </a:pPr>
            <a:r>
              <a:rPr lang="en" u="sng">
                <a:solidFill>
                  <a:schemeClr val="hlink"/>
                </a:solidFill>
                <a:hlinkClick r:id="rId4"/>
              </a:rPr>
              <a:t>https://blogs.nvidia.com/blog/2020/09/03/what-is-mlops/</a:t>
            </a:r>
            <a:endParaRPr/>
          </a:p>
          <a:p>
            <a:pPr marL="0" lvl="0" indent="0" algn="l" rtl="0">
              <a:spcBef>
                <a:spcPts val="1200"/>
              </a:spcBef>
              <a:spcAft>
                <a:spcPts val="0"/>
              </a:spcAft>
              <a:buNone/>
            </a:pPr>
            <a:r>
              <a:rPr lang="en" u="sng">
                <a:solidFill>
                  <a:schemeClr val="hlink"/>
                </a:solidFill>
                <a:hlinkClick r:id="rId5"/>
              </a:rPr>
              <a:t>https://azure.microsoft.com/mediahandler/files/resourcefiles/mlops-infographic/MLOps%20Infographic.pdf</a:t>
            </a:r>
            <a:endParaRPr/>
          </a:p>
          <a:p>
            <a:pPr marL="0" lvl="0" indent="0" algn="l" rtl="0">
              <a:spcBef>
                <a:spcPts val="1200"/>
              </a:spcBef>
              <a:spcAft>
                <a:spcPts val="120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20EEDF0-61A0-447E-80AC-780E271346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9701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agenda</a:t>
            </a:r>
            <a:endParaRPr/>
          </a:p>
        </p:txBody>
      </p:sp>
      <p:sp>
        <p:nvSpPr>
          <p:cNvPr id="63" name="Google Shape;63;p1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SzPts val="1800"/>
              <a:buChar char="★"/>
            </a:pPr>
            <a:r>
              <a:rPr lang="en"/>
              <a:t>Overview of Machine learning lifecycle</a:t>
            </a:r>
            <a:endParaRPr/>
          </a:p>
          <a:p>
            <a:pPr marL="457200" lvl="0" indent="-342900" algn="l" rtl="0">
              <a:lnSpc>
                <a:spcPct val="150000"/>
              </a:lnSpc>
              <a:spcBef>
                <a:spcPts val="0"/>
              </a:spcBef>
              <a:spcAft>
                <a:spcPts val="0"/>
              </a:spcAft>
              <a:buSzPts val="1800"/>
              <a:buChar char="★"/>
            </a:pPr>
            <a:r>
              <a:rPr lang="en"/>
              <a:t>Challenges with ML Systems</a:t>
            </a:r>
            <a:endParaRPr/>
          </a:p>
          <a:p>
            <a:pPr marL="457200" lvl="0" indent="-342900" algn="l" rtl="0">
              <a:lnSpc>
                <a:spcPct val="150000"/>
              </a:lnSpc>
              <a:spcBef>
                <a:spcPts val="0"/>
              </a:spcBef>
              <a:spcAft>
                <a:spcPts val="0"/>
              </a:spcAft>
              <a:buSzPts val="1800"/>
              <a:buChar char="★"/>
            </a:pPr>
            <a:r>
              <a:rPr lang="en"/>
              <a:t>What is MLOps?</a:t>
            </a:r>
            <a:endParaRPr/>
          </a:p>
          <a:p>
            <a:pPr marL="457200" lvl="0" indent="-342900" algn="l" rtl="0">
              <a:lnSpc>
                <a:spcPct val="150000"/>
              </a:lnSpc>
              <a:spcBef>
                <a:spcPts val="0"/>
              </a:spcBef>
              <a:spcAft>
                <a:spcPts val="0"/>
              </a:spcAft>
              <a:buSzPts val="1800"/>
              <a:buChar char="★"/>
            </a:pPr>
            <a:r>
              <a:rPr lang="en"/>
              <a:t>How MLOps is different from DevOps?</a:t>
            </a:r>
            <a:endParaRPr/>
          </a:p>
          <a:p>
            <a:pPr marL="457200" lvl="0" indent="-342900" algn="l" rtl="0">
              <a:lnSpc>
                <a:spcPct val="150000"/>
              </a:lnSpc>
              <a:spcBef>
                <a:spcPts val="0"/>
              </a:spcBef>
              <a:spcAft>
                <a:spcPts val="0"/>
              </a:spcAft>
              <a:buSzPts val="1800"/>
              <a:buChar char="★"/>
            </a:pPr>
            <a:r>
              <a:rPr lang="en"/>
              <a:t>MLOps Automated Pipelines and Components</a:t>
            </a:r>
            <a:endParaRPr/>
          </a:p>
          <a:p>
            <a:pPr marL="457200" lvl="0" indent="-342900" algn="l" rtl="0">
              <a:lnSpc>
                <a:spcPct val="150000"/>
              </a:lnSpc>
              <a:spcBef>
                <a:spcPts val="0"/>
              </a:spcBef>
              <a:spcAft>
                <a:spcPts val="0"/>
              </a:spcAft>
              <a:buSzPts val="1800"/>
              <a:buChar char="★"/>
            </a:pPr>
            <a:r>
              <a:rPr lang="en"/>
              <a:t>Key Outcomes from MLOps</a:t>
            </a:r>
            <a:endParaRPr/>
          </a:p>
          <a:p>
            <a:pPr marL="0" lvl="0" indent="0" algn="l" rtl="0">
              <a:spcBef>
                <a:spcPts val="1200"/>
              </a:spcBef>
              <a:spcAft>
                <a:spcPts val="12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Google Cloud Platform | Building Google Cloud Platform Solutions">
            <a:extLst>
              <a:ext uri="{FF2B5EF4-FFF2-40B4-BE49-F238E27FC236}">
                <a16:creationId xmlns:a16="http://schemas.microsoft.com/office/drawing/2014/main" id="{CAF7C99B-477D-4004-B2DE-872B963F3A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98340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754F8A6B-C04B-488E-A0BB-85AC5ED51B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9144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78983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Big Data Pipelines on AWS, Azure &amp; GCP (associated blog in comments) :  r/dataengineering">
            <a:extLst>
              <a:ext uri="{FF2B5EF4-FFF2-40B4-BE49-F238E27FC236}">
                <a16:creationId xmlns:a16="http://schemas.microsoft.com/office/drawing/2014/main" id="{1665829D-7461-4804-A68B-B55C00A0D5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51" y="0"/>
            <a:ext cx="769239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85361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a:extLst>
              <a:ext uri="{FF2B5EF4-FFF2-40B4-BE49-F238E27FC236}">
                <a16:creationId xmlns:a16="http://schemas.microsoft.com/office/drawing/2014/main" id="{F5541C2B-8F41-4718-AF4F-0926568B51A0}"/>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6">
            <a:extLst>
              <a:ext uri="{FF2B5EF4-FFF2-40B4-BE49-F238E27FC236}">
                <a16:creationId xmlns:a16="http://schemas.microsoft.com/office/drawing/2014/main" id="{1101A78C-C381-4923-877F-E045B6014D3B}"/>
              </a:ext>
            </a:extLst>
          </p:cNvPr>
          <p:cNvSpPr>
            <a:spLocks noChangeAspect="1" noChangeArrowheads="1"/>
          </p:cNvSpPr>
          <p:nvPr/>
        </p:nvSpPr>
        <p:spPr bwMode="auto">
          <a:xfrm>
            <a:off x="4572000" y="25717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BE6D9559-C32A-4490-BD1E-5866E7A4A6CF}"/>
              </a:ext>
            </a:extLst>
          </p:cNvPr>
          <p:cNvPicPr>
            <a:picLocks noChangeAspect="1"/>
          </p:cNvPicPr>
          <p:nvPr/>
        </p:nvPicPr>
        <p:blipFill>
          <a:blip r:embed="rId2"/>
          <a:stretch>
            <a:fillRect/>
          </a:stretch>
        </p:blipFill>
        <p:spPr>
          <a:xfrm>
            <a:off x="0" y="1255"/>
            <a:ext cx="9144000" cy="5140990"/>
          </a:xfrm>
          <a:prstGeom prst="rect">
            <a:avLst/>
          </a:prstGeom>
        </p:spPr>
      </p:pic>
    </p:spTree>
    <p:extLst>
      <p:ext uri="{BB962C8B-B14F-4D97-AF65-F5344CB8AC3E}">
        <p14:creationId xmlns:p14="http://schemas.microsoft.com/office/powerpoint/2010/main" val="1166442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Machine learning - what do we see</a:t>
            </a:r>
            <a:endParaRPr/>
          </a:p>
        </p:txBody>
      </p:sp>
      <p:pic>
        <p:nvPicPr>
          <p:cNvPr id="69" name="Google Shape;69;p15"/>
          <p:cNvPicPr preferRelativeResize="0"/>
          <p:nvPr/>
        </p:nvPicPr>
        <p:blipFill>
          <a:blip r:embed="rId3">
            <a:alphaModFix/>
          </a:blip>
          <a:stretch>
            <a:fillRect/>
          </a:stretch>
        </p:blipFill>
        <p:spPr>
          <a:xfrm>
            <a:off x="838200" y="1170050"/>
            <a:ext cx="7333664" cy="3744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Machine learning - Real world ml systems</a:t>
            </a:r>
            <a:endParaRPr/>
          </a:p>
        </p:txBody>
      </p:sp>
      <p:pic>
        <p:nvPicPr>
          <p:cNvPr id="75" name="Google Shape;75;p16"/>
          <p:cNvPicPr preferRelativeResize="0"/>
          <p:nvPr/>
        </p:nvPicPr>
        <p:blipFill>
          <a:blip r:embed="rId3">
            <a:alphaModFix/>
          </a:blip>
          <a:stretch>
            <a:fillRect/>
          </a:stretch>
        </p:blipFill>
        <p:spPr>
          <a:xfrm>
            <a:off x="241725" y="1093850"/>
            <a:ext cx="8520601" cy="3512476"/>
          </a:xfrm>
          <a:prstGeom prst="rect">
            <a:avLst/>
          </a:prstGeom>
          <a:noFill/>
          <a:ln>
            <a:noFill/>
          </a:ln>
        </p:spPr>
      </p:pic>
      <p:sp>
        <p:nvSpPr>
          <p:cNvPr id="76" name="Google Shape;76;p16"/>
          <p:cNvSpPr txBox="1"/>
          <p:nvPr/>
        </p:nvSpPr>
        <p:spPr>
          <a:xfrm>
            <a:off x="966925" y="4512025"/>
            <a:ext cx="78393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Source Code Pro"/>
                <a:ea typeface="Source Code Pro"/>
                <a:cs typeface="Source Code Pro"/>
                <a:sym typeface="Source Code Pro"/>
              </a:rPr>
              <a:t>Source - https://papers.nips.cc/paper/2015/file/86df7dcfd896fcaf2674f757a2463eba-Paper.pdf</a:t>
            </a:r>
            <a:endParaRPr sz="1100">
              <a:latin typeface="Source Code Pro"/>
              <a:ea typeface="Source Code Pro"/>
              <a:cs typeface="Source Code Pro"/>
              <a:sym typeface="Source Code Pr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311700" y="0"/>
            <a:ext cx="8520600" cy="617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Real world ML process</a:t>
            </a:r>
            <a:endParaRPr/>
          </a:p>
        </p:txBody>
      </p:sp>
      <p:pic>
        <p:nvPicPr>
          <p:cNvPr id="82" name="Google Shape;82;p17"/>
          <p:cNvPicPr preferRelativeResize="0"/>
          <p:nvPr/>
        </p:nvPicPr>
        <p:blipFill>
          <a:blip r:embed="rId3">
            <a:alphaModFix/>
          </a:blip>
          <a:stretch>
            <a:fillRect/>
          </a:stretch>
        </p:blipFill>
        <p:spPr>
          <a:xfrm>
            <a:off x="499700" y="617750"/>
            <a:ext cx="7920599" cy="4421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Challenges with ML during development</a:t>
            </a:r>
            <a:endParaRPr/>
          </a:p>
        </p:txBody>
      </p:sp>
      <p:sp>
        <p:nvSpPr>
          <p:cNvPr id="88" name="Google Shape;88;p18"/>
          <p:cNvSpPr txBox="1">
            <a:spLocks noGrp="1"/>
          </p:cNvSpPr>
          <p:nvPr>
            <p:ph type="body" idx="1"/>
          </p:nvPr>
        </p:nvSpPr>
        <p:spPr>
          <a:xfrm>
            <a:off x="311700" y="1228675"/>
            <a:ext cx="8520600" cy="3699900"/>
          </a:xfrm>
          <a:prstGeom prst="rect">
            <a:avLst/>
          </a:prstGeom>
        </p:spPr>
        <p:txBody>
          <a:bodyPr spcFirstLastPara="1" wrap="square" lIns="91425" tIns="91425" rIns="91425" bIns="91425" anchor="t" anchorCtr="0">
            <a:noAutofit/>
          </a:bodyPr>
          <a:lstStyle/>
          <a:p>
            <a:pPr marL="457200" lvl="0" indent="-338455" algn="l" rtl="0">
              <a:lnSpc>
                <a:spcPct val="75000"/>
              </a:lnSpc>
              <a:spcBef>
                <a:spcPts val="0"/>
              </a:spcBef>
              <a:spcAft>
                <a:spcPts val="0"/>
              </a:spcAft>
              <a:buSzPts val="1730"/>
              <a:buChar char="➔"/>
            </a:pPr>
            <a:r>
              <a:rPr lang="en" sz="1729"/>
              <a:t>Development, training and deployment environment can be different</a:t>
            </a:r>
            <a:endParaRPr sz="1729"/>
          </a:p>
          <a:p>
            <a:pPr marL="457200" lvl="0" indent="0" algn="l" rtl="0">
              <a:lnSpc>
                <a:spcPct val="75000"/>
              </a:lnSpc>
              <a:spcBef>
                <a:spcPts val="1200"/>
              </a:spcBef>
              <a:spcAft>
                <a:spcPts val="0"/>
              </a:spcAft>
              <a:buSzPts val="935"/>
              <a:buNone/>
            </a:pPr>
            <a:endParaRPr sz="1729"/>
          </a:p>
          <a:p>
            <a:pPr marL="457200" lvl="0" indent="-338455" algn="l" rtl="0">
              <a:lnSpc>
                <a:spcPct val="75000"/>
              </a:lnSpc>
              <a:spcBef>
                <a:spcPts val="1200"/>
              </a:spcBef>
              <a:spcAft>
                <a:spcPts val="0"/>
              </a:spcAft>
              <a:buSzPts val="1730"/>
              <a:buChar char="➔"/>
            </a:pPr>
            <a:r>
              <a:rPr lang="en" sz="1729"/>
              <a:t>Tools, libraries and dependencies can complicate deployment</a:t>
            </a:r>
            <a:endParaRPr sz="1729"/>
          </a:p>
          <a:p>
            <a:pPr marL="457200" lvl="0" indent="0" algn="l" rtl="0">
              <a:lnSpc>
                <a:spcPct val="75000"/>
              </a:lnSpc>
              <a:spcBef>
                <a:spcPts val="1200"/>
              </a:spcBef>
              <a:spcAft>
                <a:spcPts val="0"/>
              </a:spcAft>
              <a:buSzPts val="935"/>
              <a:buNone/>
            </a:pPr>
            <a:endParaRPr sz="1729"/>
          </a:p>
          <a:p>
            <a:pPr marL="457200" lvl="0" indent="-338455" algn="l" rtl="0">
              <a:lnSpc>
                <a:spcPct val="75000"/>
              </a:lnSpc>
              <a:spcBef>
                <a:spcPts val="1200"/>
              </a:spcBef>
              <a:spcAft>
                <a:spcPts val="0"/>
              </a:spcAft>
              <a:buSzPts val="1730"/>
              <a:buChar char="➔"/>
            </a:pPr>
            <a:r>
              <a:rPr lang="en" sz="1729"/>
              <a:t>Tracking and analyzing experiment can become tedious to handle</a:t>
            </a:r>
            <a:endParaRPr sz="1729"/>
          </a:p>
          <a:p>
            <a:pPr marL="457200" lvl="0" indent="0" algn="l" rtl="0">
              <a:lnSpc>
                <a:spcPct val="75000"/>
              </a:lnSpc>
              <a:spcBef>
                <a:spcPts val="1200"/>
              </a:spcBef>
              <a:spcAft>
                <a:spcPts val="0"/>
              </a:spcAft>
              <a:buSzPts val="935"/>
              <a:buNone/>
            </a:pPr>
            <a:endParaRPr sz="1729"/>
          </a:p>
          <a:p>
            <a:pPr marL="457200" lvl="0" indent="-338455" algn="l" rtl="0">
              <a:lnSpc>
                <a:spcPct val="75000"/>
              </a:lnSpc>
              <a:spcBef>
                <a:spcPts val="1200"/>
              </a:spcBef>
              <a:spcAft>
                <a:spcPts val="0"/>
              </a:spcAft>
              <a:buSzPts val="1730"/>
              <a:buChar char="➔"/>
            </a:pPr>
            <a:r>
              <a:rPr lang="en" sz="1729"/>
              <a:t>Difficult to reproduce experiment as input data changes</a:t>
            </a:r>
            <a:endParaRPr sz="1729"/>
          </a:p>
          <a:p>
            <a:pPr marL="457200" lvl="0" indent="0" algn="l" rtl="0">
              <a:lnSpc>
                <a:spcPct val="75000"/>
              </a:lnSpc>
              <a:spcBef>
                <a:spcPts val="1200"/>
              </a:spcBef>
              <a:spcAft>
                <a:spcPts val="0"/>
              </a:spcAft>
              <a:buSzPts val="935"/>
              <a:buNone/>
            </a:pPr>
            <a:endParaRPr sz="1729"/>
          </a:p>
          <a:p>
            <a:pPr marL="457200" lvl="0" indent="-338455" algn="l" rtl="0">
              <a:lnSpc>
                <a:spcPct val="75000"/>
              </a:lnSpc>
              <a:spcBef>
                <a:spcPts val="1200"/>
              </a:spcBef>
              <a:spcAft>
                <a:spcPts val="0"/>
              </a:spcAft>
              <a:buSzPts val="1730"/>
              <a:buChar char="➔"/>
            </a:pPr>
            <a:r>
              <a:rPr lang="en" sz="1729"/>
              <a:t>ML Code end up in a spaghetti jungle</a:t>
            </a:r>
            <a:endParaRPr sz="1729"/>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Challenges with ML in production</a:t>
            </a:r>
            <a:endParaRPr/>
          </a:p>
        </p:txBody>
      </p:sp>
      <p:sp>
        <p:nvSpPr>
          <p:cNvPr id="94" name="Google Shape;94;p19"/>
          <p:cNvSpPr txBox="1">
            <a:spLocks noGrp="1"/>
          </p:cNvSpPr>
          <p:nvPr>
            <p:ph type="body" idx="1"/>
          </p:nvPr>
        </p:nvSpPr>
        <p:spPr>
          <a:xfrm>
            <a:off x="311700" y="1228675"/>
            <a:ext cx="8520600" cy="3794100"/>
          </a:xfrm>
          <a:prstGeom prst="rect">
            <a:avLst/>
          </a:prstGeom>
        </p:spPr>
        <p:txBody>
          <a:bodyPr spcFirstLastPara="1" wrap="square" lIns="91425" tIns="91425" rIns="91425" bIns="91425" anchor="t" anchorCtr="0">
            <a:noAutofit/>
          </a:bodyPr>
          <a:lstStyle/>
          <a:p>
            <a:pPr marL="457200" lvl="0" indent="-338455" algn="l" rtl="0">
              <a:lnSpc>
                <a:spcPct val="75000"/>
              </a:lnSpc>
              <a:spcBef>
                <a:spcPts val="0"/>
              </a:spcBef>
              <a:spcAft>
                <a:spcPts val="0"/>
              </a:spcAft>
              <a:buSzPts val="1730"/>
              <a:buChar char="➔"/>
            </a:pPr>
            <a:r>
              <a:rPr lang="en" sz="1729"/>
              <a:t>Live data is not equal to training data</a:t>
            </a:r>
            <a:endParaRPr sz="1729"/>
          </a:p>
          <a:p>
            <a:pPr marL="457200" lvl="0" indent="0" algn="l" rtl="0">
              <a:lnSpc>
                <a:spcPct val="75000"/>
              </a:lnSpc>
              <a:spcBef>
                <a:spcPts val="1200"/>
              </a:spcBef>
              <a:spcAft>
                <a:spcPts val="0"/>
              </a:spcAft>
              <a:buSzPts val="935"/>
              <a:buNone/>
            </a:pPr>
            <a:endParaRPr sz="1729"/>
          </a:p>
          <a:p>
            <a:pPr marL="457200" lvl="0" indent="-338455" algn="l" rtl="0">
              <a:lnSpc>
                <a:spcPct val="75000"/>
              </a:lnSpc>
              <a:spcBef>
                <a:spcPts val="1200"/>
              </a:spcBef>
              <a:spcAft>
                <a:spcPts val="0"/>
              </a:spcAft>
              <a:buSzPts val="1730"/>
              <a:buChar char="➔"/>
            </a:pPr>
            <a:r>
              <a:rPr lang="en" sz="1729"/>
              <a:t>Feature engineering pipeline must match between training and serving infrastructure</a:t>
            </a:r>
            <a:endParaRPr sz="1729"/>
          </a:p>
          <a:p>
            <a:pPr marL="457200" lvl="0" indent="0" algn="l" rtl="0">
              <a:lnSpc>
                <a:spcPct val="75000"/>
              </a:lnSpc>
              <a:spcBef>
                <a:spcPts val="1200"/>
              </a:spcBef>
              <a:spcAft>
                <a:spcPts val="0"/>
              </a:spcAft>
              <a:buSzPts val="935"/>
              <a:buNone/>
            </a:pPr>
            <a:endParaRPr sz="1729"/>
          </a:p>
          <a:p>
            <a:pPr marL="457200" lvl="0" indent="-338455" algn="l" rtl="0">
              <a:lnSpc>
                <a:spcPct val="75000"/>
              </a:lnSpc>
              <a:spcBef>
                <a:spcPts val="1200"/>
              </a:spcBef>
              <a:spcAft>
                <a:spcPts val="0"/>
              </a:spcAft>
              <a:buSzPts val="1730"/>
              <a:buChar char="➔"/>
            </a:pPr>
            <a:r>
              <a:rPr lang="en" sz="1729"/>
              <a:t>Seamlessly scale up and scale down deployed model</a:t>
            </a:r>
            <a:endParaRPr sz="1729"/>
          </a:p>
          <a:p>
            <a:pPr marL="457200" lvl="0" indent="0" algn="l" rtl="0">
              <a:lnSpc>
                <a:spcPct val="75000"/>
              </a:lnSpc>
              <a:spcBef>
                <a:spcPts val="1200"/>
              </a:spcBef>
              <a:spcAft>
                <a:spcPts val="0"/>
              </a:spcAft>
              <a:buSzPts val="935"/>
              <a:buNone/>
            </a:pPr>
            <a:endParaRPr sz="1729"/>
          </a:p>
          <a:p>
            <a:pPr marL="457200" lvl="0" indent="-338455" algn="l" rtl="0">
              <a:lnSpc>
                <a:spcPct val="75000"/>
              </a:lnSpc>
              <a:spcBef>
                <a:spcPts val="1200"/>
              </a:spcBef>
              <a:spcAft>
                <a:spcPts val="0"/>
              </a:spcAft>
              <a:buSzPts val="1730"/>
              <a:buChar char="➔"/>
            </a:pPr>
            <a:r>
              <a:rPr lang="en" sz="1729"/>
              <a:t>Continuous training and champion challenger model deployment </a:t>
            </a:r>
            <a:endParaRPr sz="1729"/>
          </a:p>
          <a:p>
            <a:pPr marL="457200" lvl="0" indent="0" algn="l" rtl="0">
              <a:lnSpc>
                <a:spcPct val="75000"/>
              </a:lnSpc>
              <a:spcBef>
                <a:spcPts val="1200"/>
              </a:spcBef>
              <a:spcAft>
                <a:spcPts val="0"/>
              </a:spcAft>
              <a:buSzPts val="935"/>
              <a:buNone/>
            </a:pPr>
            <a:endParaRPr sz="1729"/>
          </a:p>
          <a:p>
            <a:pPr marL="457200" lvl="0" indent="-338455" algn="l" rtl="0">
              <a:lnSpc>
                <a:spcPct val="75000"/>
              </a:lnSpc>
              <a:spcBef>
                <a:spcPts val="1200"/>
              </a:spcBef>
              <a:spcAft>
                <a:spcPts val="0"/>
              </a:spcAft>
              <a:buSzPts val="1730"/>
              <a:buChar char="➔"/>
            </a:pPr>
            <a:r>
              <a:rPr lang="en" sz="1729"/>
              <a:t>Different technology landscape between development and deployment</a:t>
            </a:r>
            <a:endParaRPr sz="1729"/>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311700" y="140450"/>
            <a:ext cx="8520600" cy="801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Challenges with people and process in ML</a:t>
            </a:r>
            <a:endParaRPr/>
          </a:p>
        </p:txBody>
      </p:sp>
      <p:sp>
        <p:nvSpPr>
          <p:cNvPr id="100" name="Google Shape;100;p20"/>
          <p:cNvSpPr txBox="1">
            <a:spLocks noGrp="1"/>
          </p:cNvSpPr>
          <p:nvPr>
            <p:ph type="body" idx="1"/>
          </p:nvPr>
        </p:nvSpPr>
        <p:spPr>
          <a:xfrm>
            <a:off x="311700" y="1000075"/>
            <a:ext cx="8520600" cy="858000"/>
          </a:xfrm>
          <a:prstGeom prst="rect">
            <a:avLst/>
          </a:prstGeom>
        </p:spPr>
        <p:txBody>
          <a:bodyPr spcFirstLastPara="1" wrap="square" lIns="91425" tIns="91425" rIns="91425" bIns="91425" anchor="t" anchorCtr="0">
            <a:noAutofit/>
          </a:bodyPr>
          <a:lstStyle/>
          <a:p>
            <a:pPr marL="457200" lvl="0" indent="-338455" algn="l" rtl="0">
              <a:lnSpc>
                <a:spcPct val="75000"/>
              </a:lnSpc>
              <a:spcBef>
                <a:spcPts val="0"/>
              </a:spcBef>
              <a:spcAft>
                <a:spcPts val="0"/>
              </a:spcAft>
              <a:buSzPts val="1730"/>
              <a:buChar char="➔"/>
            </a:pPr>
            <a:r>
              <a:rPr lang="en" sz="1729"/>
              <a:t>Skill mismatch between Data Engineers, Data Scientist and Software/DevOps Engineers</a:t>
            </a:r>
            <a:endParaRPr sz="1729"/>
          </a:p>
        </p:txBody>
      </p:sp>
      <p:pic>
        <p:nvPicPr>
          <p:cNvPr id="101" name="Google Shape;101;p20"/>
          <p:cNvPicPr preferRelativeResize="0"/>
          <p:nvPr/>
        </p:nvPicPr>
        <p:blipFill>
          <a:blip r:embed="rId3">
            <a:alphaModFix/>
          </a:blip>
          <a:stretch>
            <a:fillRect/>
          </a:stretch>
        </p:blipFill>
        <p:spPr>
          <a:xfrm>
            <a:off x="152400" y="1781875"/>
            <a:ext cx="8839201" cy="2797575"/>
          </a:xfrm>
          <a:prstGeom prst="rect">
            <a:avLst/>
          </a:prstGeom>
          <a:noFill/>
          <a:ln>
            <a:noFill/>
          </a:ln>
        </p:spPr>
      </p:pic>
      <p:sp>
        <p:nvSpPr>
          <p:cNvPr id="102" name="Google Shape;102;p20"/>
          <p:cNvSpPr txBox="1"/>
          <p:nvPr/>
        </p:nvSpPr>
        <p:spPr>
          <a:xfrm>
            <a:off x="241725" y="4538875"/>
            <a:ext cx="8839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Source Code Pro"/>
                <a:ea typeface="Source Code Pro"/>
                <a:cs typeface="Source Code Pro"/>
                <a:sym typeface="Source Code Pro"/>
              </a:rPr>
              <a:t>Image Source - https://techcommunity.microsoft.com/t5/azure-ai/mlops-is-not-enough/ba-p/1386789</a:t>
            </a:r>
            <a:endParaRPr>
              <a:latin typeface="Source Code Pro"/>
              <a:ea typeface="Source Code Pro"/>
              <a:cs typeface="Source Code Pro"/>
              <a:sym typeface="Source Code Pr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2802750" y="802500"/>
            <a:ext cx="3538500" cy="35385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sz="5300"/>
              <a:t>What is MLOps?</a:t>
            </a:r>
            <a:endParaRPr sz="5300"/>
          </a:p>
        </p:txBody>
      </p:sp>
    </p:spTree>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523</Words>
  <Application>Microsoft Office PowerPoint</Application>
  <PresentationFormat>On-screen Show (16:9)</PresentationFormat>
  <Paragraphs>88</Paragraphs>
  <Slides>23</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Amatic SC</vt:lpstr>
      <vt:lpstr>Roboto</vt:lpstr>
      <vt:lpstr>Source Code Pro</vt:lpstr>
      <vt:lpstr>Comic Sans MS</vt:lpstr>
      <vt:lpstr>Arial</vt:lpstr>
      <vt:lpstr>Beach Day</vt:lpstr>
      <vt:lpstr>Nuts and BOLTS of MLOps</vt:lpstr>
      <vt:lpstr>agenda</vt:lpstr>
      <vt:lpstr>Machine learning - what do we see</vt:lpstr>
      <vt:lpstr>Machine learning - Real world ml systems</vt:lpstr>
      <vt:lpstr>Real world ML process</vt:lpstr>
      <vt:lpstr>Challenges with ML during development</vt:lpstr>
      <vt:lpstr>Challenges with ML in production</vt:lpstr>
      <vt:lpstr>Challenges with people and process in ML</vt:lpstr>
      <vt:lpstr>What is MLOps?</vt:lpstr>
      <vt:lpstr>PowerPoint Presentation</vt:lpstr>
      <vt:lpstr>What is MLOps?</vt:lpstr>
      <vt:lpstr>PowerPoint Presentation</vt:lpstr>
      <vt:lpstr>How MLOps is different from devOps?</vt:lpstr>
      <vt:lpstr>How MLOps is different from devOps?</vt:lpstr>
      <vt:lpstr>ML + DevOps</vt:lpstr>
      <vt:lpstr>MLOps Automated pipeline and components</vt:lpstr>
      <vt:lpstr>Key outcomes of MLOps</vt:lpstr>
      <vt:lpstr>References </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Nuts and BOLTS of MLOps</dc:title>
  <cp:lastModifiedBy>Dhananjay Kumar</cp:lastModifiedBy>
  <cp:revision>5</cp:revision>
  <dcterms:modified xsi:type="dcterms:W3CDTF">2022-03-17T06:56:55Z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0819fa7-4367-4500-ba88-dd630d977609_Enabled">
    <vt:lpwstr>true</vt:lpwstr>
  </property>
  <property fmtid="{D5CDD505-2E9C-101B-9397-08002B2CF9AE}" pid="3" name="MSIP_Label_a0819fa7-4367-4500-ba88-dd630d977609_SetDate">
    <vt:lpwstr>2022-03-17T06:02:15Z</vt:lpwstr>
  </property>
  <property fmtid="{D5CDD505-2E9C-101B-9397-08002B2CF9AE}" pid="4" name="MSIP_Label_a0819fa7-4367-4500-ba88-dd630d977609_Method">
    <vt:lpwstr>Standard</vt:lpwstr>
  </property>
  <property fmtid="{D5CDD505-2E9C-101B-9397-08002B2CF9AE}" pid="5" name="MSIP_Label_a0819fa7-4367-4500-ba88-dd630d977609_Name">
    <vt:lpwstr>a0819fa7-4367-4500-ba88-dd630d977609</vt:lpwstr>
  </property>
  <property fmtid="{D5CDD505-2E9C-101B-9397-08002B2CF9AE}" pid="6" name="MSIP_Label_a0819fa7-4367-4500-ba88-dd630d977609_SiteId">
    <vt:lpwstr>63ce7d59-2f3e-42cd-a8cc-be764cff5eb6</vt:lpwstr>
  </property>
  <property fmtid="{D5CDD505-2E9C-101B-9397-08002B2CF9AE}" pid="7" name="MSIP_Label_a0819fa7-4367-4500-ba88-dd630d977609_ActionId">
    <vt:lpwstr>565f75de-e1ad-414c-8331-8d7f1aae67d5</vt:lpwstr>
  </property>
  <property fmtid="{D5CDD505-2E9C-101B-9397-08002B2CF9AE}" pid="8" name="MSIP_Label_a0819fa7-4367-4500-ba88-dd630d977609_ContentBits">
    <vt:lpwstr>0</vt:lpwstr>
  </property>
</Properties>
</file>